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51" r:id="rId1"/>
  </p:sldMasterIdLst>
  <p:notesMasterIdLst>
    <p:notesMasterId r:id="rId15"/>
  </p:notesMasterIdLst>
  <p:sldIdLst>
    <p:sldId id="284" r:id="rId2"/>
    <p:sldId id="276" r:id="rId3"/>
    <p:sldId id="277" r:id="rId4"/>
    <p:sldId id="274" r:id="rId5"/>
    <p:sldId id="275" r:id="rId6"/>
    <p:sldId id="272" r:id="rId7"/>
    <p:sldId id="278" r:id="rId8"/>
    <p:sldId id="271" r:id="rId9"/>
    <p:sldId id="280" r:id="rId10"/>
    <p:sldId id="281" r:id="rId11"/>
    <p:sldId id="273" r:id="rId12"/>
    <p:sldId id="283" r:id="rId13"/>
    <p:sldId id="285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9900CC"/>
    <a:srgbClr val="00CC00"/>
    <a:srgbClr val="FFFFCC"/>
    <a:srgbClr val="66CCFF"/>
    <a:srgbClr val="FFCC99"/>
    <a:srgbClr val="21FF85"/>
    <a:srgbClr val="FFFF66"/>
    <a:srgbClr val="CC66FF"/>
    <a:srgbClr val="921010"/>
    <a:srgbClr val="663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50" autoAdjust="0"/>
    <p:restoredTop sz="83721" autoAdjust="0"/>
  </p:normalViewPr>
  <p:slideViewPr>
    <p:cSldViewPr snapToGrid="0">
      <p:cViewPr varScale="1">
        <p:scale>
          <a:sx n="60" d="100"/>
          <a:sy n="60" d="100"/>
        </p:scale>
        <p:origin x="-138" y="-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6B77DA-3D11-4B7C-AE1A-A6E9F2A55C3A}" type="datetimeFigureOut">
              <a:rPr lang="tr-TR" smtClean="0"/>
              <a:pPr/>
              <a:t>16.01.2018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7E575A-F4E4-4BF6-8950-37A43BBD803A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9217149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7E575A-F4E4-4BF6-8950-37A43BBD803A}" type="slidenum">
              <a:rPr lang="tr-TR" smtClean="0"/>
              <a:pPr/>
              <a:t>10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3757114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Yuvarlatılmış Dikdörtgen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9 Yuvarlatılmış Dikdörtgen"/>
          <p:cNvSpPr/>
          <p:nvPr/>
        </p:nvSpPr>
        <p:spPr>
          <a:xfrm>
            <a:off x="558129" y="434162"/>
            <a:ext cx="11075745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4 Başlık"/>
          <p:cNvSpPr>
            <a:spLocks noGrp="1"/>
          </p:cNvSpPr>
          <p:nvPr>
            <p:ph type="ctrTitle"/>
          </p:nvPr>
        </p:nvSpPr>
        <p:spPr>
          <a:xfrm>
            <a:off x="963168" y="1820206"/>
            <a:ext cx="103632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0" name="19 Alt Başlık"/>
          <p:cNvSpPr>
            <a:spLocks noGrp="1"/>
          </p:cNvSpPr>
          <p:nvPr>
            <p:ph type="subTitle" idx="1"/>
          </p:nvPr>
        </p:nvSpPr>
        <p:spPr>
          <a:xfrm>
            <a:off x="963168" y="3685032"/>
            <a:ext cx="103632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19" name="18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462EF3-3C4F-43EE-ACEE-D4B806740EA3}" type="datetimeFigureOut">
              <a:rPr lang="en-US" smtClean="0"/>
              <a:pPr/>
              <a:t>1/16/2018</a:t>
            </a:fld>
            <a:endParaRPr lang="en-US" dirty="0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11" name="10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D5D7368-7A95-44B9-9B50-E0F15DF06741}" type="slidenum">
              <a:rPr lang="tr-TR" smtClean="0"/>
              <a:pPr/>
              <a:t>‹#›</a:t>
            </a:fld>
            <a:endParaRPr lang="tr-TR"/>
          </a:p>
        </p:txBody>
      </p:sp>
      <p:pic>
        <p:nvPicPr>
          <p:cNvPr id="9" name="Resim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06749" y="683206"/>
            <a:ext cx="1759913" cy="1497516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670560" y="530352"/>
            <a:ext cx="1091184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568300E-C023-45CD-A0BE-EDB7A8C6EA8B}" type="datetimeFigureOut">
              <a:rPr lang="en-US" smtClean="0"/>
              <a:pPr/>
              <a:t>1/16/2018</a:t>
            </a:fld>
            <a:endParaRPr lang="en-US" dirty="0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D5D7368-7A95-44B9-9B50-E0F15DF0674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8839200" y="533405"/>
            <a:ext cx="2641600" cy="5257799"/>
          </a:xfrm>
        </p:spPr>
        <p:txBody>
          <a:bodyPr vert="eaVert"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711200" y="533403"/>
            <a:ext cx="79248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B620EAD-E369-4933-8469-ED7764B56A1B}" type="datetimeFigureOut">
              <a:rPr lang="en-US" smtClean="0"/>
              <a:pPr/>
              <a:t>1/16/2018</a:t>
            </a:fld>
            <a:endParaRPr lang="en-US" dirty="0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D5D7368-7A95-44B9-9B50-E0F15DF0674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7"/>
          <p:cNvGrpSpPr/>
          <p:nvPr/>
        </p:nvGrpSpPr>
        <p:grpSpPr>
          <a:xfrm>
            <a:off x="-1587" y="2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8448"/>
            <a:ext cx="2793159" cy="1597152"/>
          </a:xfrm>
          <a:prstGeom prst="rect">
            <a:avLst/>
          </a:prstGeo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77219" y="696037"/>
            <a:ext cx="6441743" cy="5445457"/>
          </a:xfrm>
        </p:spPr>
        <p:txBody>
          <a:bodyPr anchor="ctr">
            <a:normAutofit/>
          </a:bodyPr>
          <a:lstStyle/>
          <a:p>
            <a:pPr lvl="0"/>
            <a:r>
              <a:rPr lang="tr-TR" dirty="0" smtClean="0"/>
              <a:t>Asıl metin stillerini düzenlemek için tıklatın</a:t>
            </a:r>
          </a:p>
          <a:p>
            <a:pPr lvl="1"/>
            <a:r>
              <a:rPr lang="tr-TR" dirty="0" smtClean="0"/>
              <a:t>İkinci düzey</a:t>
            </a:r>
          </a:p>
          <a:p>
            <a:pPr lvl="2"/>
            <a:r>
              <a:rPr lang="tr-TR" dirty="0" smtClean="0"/>
              <a:t>Üçüncü düzey</a:t>
            </a:r>
          </a:p>
          <a:p>
            <a:pPr lvl="3"/>
            <a:r>
              <a:rPr lang="tr-TR" dirty="0" smtClean="0"/>
              <a:t>Dördüncü düzey</a:t>
            </a:r>
          </a:p>
          <a:p>
            <a:pPr lvl="4"/>
            <a:r>
              <a:rPr lang="tr-TR" dirty="0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D06B6-C816-4861-964D-15A98395707D}" type="datetimeFigureOut">
              <a:rPr lang="en-US" dirty="0"/>
              <a:pPr/>
              <a:t>1/16/2018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2"/>
          </p:nvPr>
        </p:nvSpPr>
        <p:spPr>
          <a:xfrm>
            <a:off x="1156063" y="3121572"/>
            <a:ext cx="2801083" cy="244366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7"/>
          <p:cNvGrpSpPr/>
          <p:nvPr/>
        </p:nvGrpSpPr>
        <p:grpSpPr>
          <a:xfrm>
            <a:off x="-1587" y="2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8448"/>
            <a:ext cx="2793159" cy="1597152"/>
          </a:xfrm>
          <a:prstGeom prst="rect">
            <a:avLst/>
          </a:prstGeo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77219" y="696037"/>
            <a:ext cx="6441743" cy="5445457"/>
          </a:xfrm>
        </p:spPr>
        <p:txBody>
          <a:bodyPr anchor="ctr">
            <a:normAutofit/>
          </a:bodyPr>
          <a:lstStyle/>
          <a:p>
            <a:pPr lvl="0"/>
            <a:r>
              <a:rPr lang="tr-TR" dirty="0" smtClean="0"/>
              <a:t>Asıl metin stillerini düzenlemek için tıklatın</a:t>
            </a:r>
          </a:p>
          <a:p>
            <a:pPr lvl="1"/>
            <a:r>
              <a:rPr lang="tr-TR" dirty="0" smtClean="0"/>
              <a:t>İkinci düzey</a:t>
            </a:r>
          </a:p>
          <a:p>
            <a:pPr lvl="2"/>
            <a:r>
              <a:rPr lang="tr-TR" dirty="0" smtClean="0"/>
              <a:t>Üçüncü düzey</a:t>
            </a:r>
          </a:p>
          <a:p>
            <a:pPr lvl="3"/>
            <a:r>
              <a:rPr lang="tr-TR" dirty="0" smtClean="0"/>
              <a:t>Dördüncü düzey</a:t>
            </a:r>
          </a:p>
          <a:p>
            <a:pPr lvl="4"/>
            <a:r>
              <a:rPr lang="tr-TR" dirty="0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D06B6-C816-4861-964D-15A98395707D}" type="datetimeFigureOut">
              <a:rPr lang="en-US" dirty="0"/>
              <a:pPr/>
              <a:t>1/16/2018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2"/>
          </p:nvPr>
        </p:nvSpPr>
        <p:spPr>
          <a:xfrm>
            <a:off x="1156063" y="3121572"/>
            <a:ext cx="2801083" cy="244366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7"/>
          <p:cNvGrpSpPr/>
          <p:nvPr/>
        </p:nvGrpSpPr>
        <p:grpSpPr>
          <a:xfrm>
            <a:off x="-1587" y="2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8448"/>
            <a:ext cx="2793159" cy="1597152"/>
          </a:xfrm>
          <a:prstGeom prst="rect">
            <a:avLst/>
          </a:prstGeo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77219" y="696037"/>
            <a:ext cx="6441743" cy="5445457"/>
          </a:xfrm>
        </p:spPr>
        <p:txBody>
          <a:bodyPr anchor="ctr">
            <a:normAutofit/>
          </a:bodyPr>
          <a:lstStyle/>
          <a:p>
            <a:pPr lvl="0"/>
            <a:r>
              <a:rPr lang="tr-TR" dirty="0" smtClean="0"/>
              <a:t>Asıl metin stillerini düzenlemek için tıklatın</a:t>
            </a:r>
          </a:p>
          <a:p>
            <a:pPr lvl="1"/>
            <a:r>
              <a:rPr lang="tr-TR" dirty="0" smtClean="0"/>
              <a:t>İkinci düzey</a:t>
            </a:r>
          </a:p>
          <a:p>
            <a:pPr lvl="2"/>
            <a:r>
              <a:rPr lang="tr-TR" dirty="0" smtClean="0"/>
              <a:t>Üçüncü düzey</a:t>
            </a:r>
          </a:p>
          <a:p>
            <a:pPr lvl="3"/>
            <a:r>
              <a:rPr lang="tr-TR" dirty="0" smtClean="0"/>
              <a:t>Dördüncü düzey</a:t>
            </a:r>
          </a:p>
          <a:p>
            <a:pPr lvl="4"/>
            <a:r>
              <a:rPr lang="tr-TR" dirty="0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D06B6-C816-4861-964D-15A98395707D}" type="datetimeFigureOut">
              <a:rPr lang="en-US" dirty="0"/>
              <a:pPr/>
              <a:t>1/16/2018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2"/>
          </p:nvPr>
        </p:nvSpPr>
        <p:spPr>
          <a:xfrm>
            <a:off x="1156063" y="3121572"/>
            <a:ext cx="2801083" cy="244366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670560" y="530352"/>
            <a:ext cx="1091184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76C0EF2-9919-473B-8215-8616BAF10692}" type="datetimeFigureOut">
              <a:rPr lang="en-US" smtClean="0"/>
              <a:pPr/>
              <a:t>1/16/2018</a:t>
            </a:fld>
            <a:endParaRPr lang="en-US" dirty="0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D5D7368-7A95-44B9-9B50-E0F15DF0674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Yuvarlatılmış Dikdörtgen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Yuvarlatılmış Dikdörtgen"/>
          <p:cNvSpPr/>
          <p:nvPr/>
        </p:nvSpPr>
        <p:spPr>
          <a:xfrm>
            <a:off x="558129" y="434163"/>
            <a:ext cx="11075745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24459" y="4928616"/>
            <a:ext cx="1091184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624459" y="5624484"/>
            <a:ext cx="1091184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09472EB-AC54-4713-BFC2-BEB621108C63}" type="datetimeFigureOut">
              <a:rPr lang="en-US" smtClean="0"/>
              <a:pPr/>
              <a:t>1/16/2018</a:t>
            </a:fld>
            <a:endParaRPr lang="en-US" dirty="0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D5D7368-7A95-44B9-9B50-E0F15DF0674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685803" y="530352"/>
            <a:ext cx="524256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6340480" y="530352"/>
            <a:ext cx="524256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9455A0C-791E-4545-B787-F98AD45CD761}" type="datetimeFigureOut">
              <a:rPr lang="en-US" smtClean="0"/>
              <a:pPr/>
              <a:t>1/16/2018</a:t>
            </a:fld>
            <a:endParaRPr lang="en-US" dirty="0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D5D7368-7A95-44B9-9B50-E0F15DF0674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809632" y="579438"/>
            <a:ext cx="524256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6202892" y="579438"/>
            <a:ext cx="524256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809632" y="1447800"/>
            <a:ext cx="524256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6202892" y="1447800"/>
            <a:ext cx="524256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536B77-F4F4-4427-AC4F-9A623798AD82}" type="datetimeFigureOut">
              <a:rPr lang="en-US" smtClean="0"/>
              <a:pPr/>
              <a:t>1/16/2018</a:t>
            </a:fld>
            <a:endParaRPr lang="en-US" dirty="0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D5D7368-7A95-44B9-9B50-E0F15DF0674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BE790C-34EB-4565-8437-CACF4CDB7822}" type="datetimeFigureOut">
              <a:rPr lang="en-US" smtClean="0"/>
              <a:pPr/>
              <a:t>1/16/2018</a:t>
            </a:fld>
            <a:endParaRPr lang="en-US" dirty="0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D5D7368-7A95-44B9-9B50-E0F15DF0674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Yuvarlatılmış Dikdörtgen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0786BE5-D2A3-4BF0-8B30-D7403E61B3DC}" type="datetimeFigureOut">
              <a:rPr lang="en-US" smtClean="0"/>
              <a:pPr/>
              <a:t>1/16/2018</a:t>
            </a:fld>
            <a:endParaRPr lang="en-US" dirty="0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D5D7368-7A95-44B9-9B50-E0F15DF0674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385045" y="533400"/>
            <a:ext cx="39624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7385129" y="1447802"/>
            <a:ext cx="39624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1015163" y="930144"/>
            <a:ext cx="6168212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0786BE5-D2A3-4BF0-8B30-D7403E61B3DC}" type="datetimeFigureOut">
              <a:rPr lang="en-US" smtClean="0"/>
              <a:pPr/>
              <a:t>1/16/2018</a:t>
            </a:fld>
            <a:endParaRPr lang="en-US" dirty="0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D5D7368-7A95-44B9-9B50-E0F15DF0674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Yuvarlatılmış Dikdörtgen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Tek Köşesi Yuvarlatılmış Dikdörtgen"/>
          <p:cNvSpPr/>
          <p:nvPr/>
        </p:nvSpPr>
        <p:spPr>
          <a:xfrm>
            <a:off x="8534401" y="434162"/>
            <a:ext cx="3099473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5012056"/>
            <a:ext cx="109728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 bwMode="grayWhite">
          <a:xfrm>
            <a:off x="8616949" y="533400"/>
            <a:ext cx="298704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0B1A8AB-EA7C-4B1B-9D73-E2551851FABE}" type="datetimeFigureOut">
              <a:rPr lang="en-US" smtClean="0"/>
              <a:pPr/>
              <a:t>1/16/2018</a:t>
            </a:fld>
            <a:endParaRPr lang="en-US" dirty="0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D5D7368-7A95-44B9-9B50-E0F15DF0674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561973" y="435768"/>
            <a:ext cx="7900416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tr-TR" smtClean="0"/>
              <a:t>Resim eklemek için simgeyi tıklatın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Yuvarlatılmış Dikdörtgen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Yuvarlatılmış Dikdörtgen"/>
          <p:cNvSpPr/>
          <p:nvPr/>
        </p:nvSpPr>
        <p:spPr>
          <a:xfrm>
            <a:off x="558129" y="434162"/>
            <a:ext cx="11075745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12 Başlık Yer Tutucusu"/>
          <p:cNvSpPr>
            <a:spLocks noGrp="1"/>
          </p:cNvSpPr>
          <p:nvPr>
            <p:ph type="title"/>
          </p:nvPr>
        </p:nvSpPr>
        <p:spPr>
          <a:xfrm>
            <a:off x="670560" y="4985590"/>
            <a:ext cx="1091184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4" name="3 Metin Yer Tutucusu"/>
          <p:cNvSpPr>
            <a:spLocks noGrp="1"/>
          </p:cNvSpPr>
          <p:nvPr>
            <p:ph type="body" idx="1"/>
          </p:nvPr>
        </p:nvSpPr>
        <p:spPr>
          <a:xfrm>
            <a:off x="670560" y="530352"/>
            <a:ext cx="1091184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25" name="24 Veri Yer Tutucusu"/>
          <p:cNvSpPr>
            <a:spLocks noGrp="1"/>
          </p:cNvSpPr>
          <p:nvPr>
            <p:ph type="dt" sz="half" idx="2"/>
          </p:nvPr>
        </p:nvSpPr>
        <p:spPr>
          <a:xfrm>
            <a:off x="5035104" y="6111876"/>
            <a:ext cx="3048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90786BE5-D2A3-4BF0-8B30-D7403E61B3DC}" type="datetimeFigureOut">
              <a:rPr lang="en-US" smtClean="0"/>
              <a:pPr/>
              <a:t>1/16/2018</a:t>
            </a:fld>
            <a:endParaRPr lang="en-US" dirty="0"/>
          </a:p>
        </p:txBody>
      </p:sp>
      <p:sp>
        <p:nvSpPr>
          <p:cNvPr id="18" name="17 Altbilgi Yer Tutucusu"/>
          <p:cNvSpPr>
            <a:spLocks noGrp="1"/>
          </p:cNvSpPr>
          <p:nvPr>
            <p:ph type="ftr" sz="quarter" idx="3"/>
          </p:nvPr>
        </p:nvSpPr>
        <p:spPr>
          <a:xfrm>
            <a:off x="8083104" y="6111876"/>
            <a:ext cx="3048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11131104" y="6111876"/>
            <a:ext cx="609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0D5D7368-7A95-44B9-9B50-E0F15DF06741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  <p:sldLayoutId id="2147483764" r:id="rId13"/>
    <p:sldLayoutId id="2147483766" r:id="rId14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odsgm.meb.gov.tr/kurslar/" TargetMode="External"/><Relationship Id="rId2" Type="http://schemas.openxmlformats.org/officeDocument/2006/relationships/hyperlink" Target="http://www.meb.gov.tr/index.php" TargetMode="Externa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tr-TR" sz="6600" dirty="0" smtClean="0"/>
              <a:t>Liselere Kayıt Sistemi</a:t>
            </a:r>
            <a:endParaRPr lang="tr-TR" sz="6600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1026" name="Picture 2" descr="C:\Users\Öğretmen im\Desktop\osman kavuncu logo core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58861" y="1087820"/>
            <a:ext cx="3339662" cy="33396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163987" y="1336026"/>
            <a:ext cx="2793159" cy="1597152"/>
          </a:xfrm>
        </p:spPr>
        <p:txBody>
          <a:bodyPr/>
          <a:lstStyle/>
          <a:p>
            <a:pPr algn="ctr"/>
            <a:r>
              <a:rPr lang="tr-TR" dirty="0" smtClean="0"/>
              <a:t>Okul Kontenjanları ve Tercihler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tr-TR" b="1" dirty="0" smtClean="0">
                <a:solidFill>
                  <a:srgbClr val="FF0000"/>
                </a:solidFill>
              </a:rPr>
              <a:t>Sınava girecek olan öğrencilere Mayıs ayında okullar ve kontenjanları açıklanacak.</a:t>
            </a:r>
          </a:p>
          <a:p>
            <a:r>
              <a:rPr lang="tr-TR" b="1" dirty="0">
                <a:solidFill>
                  <a:srgbClr val="0070C0"/>
                </a:solidFill>
              </a:rPr>
              <a:t>Sınava giren ve girmeyen öğrencilerin yerleştirme sonucu aynı anda açıklanacak.</a:t>
            </a:r>
          </a:p>
          <a:p>
            <a:endParaRPr lang="tr-TR" b="1" dirty="0"/>
          </a:p>
          <a:p>
            <a:r>
              <a:rPr lang="tr-TR" b="1" dirty="0" smtClean="0"/>
              <a:t>Sınav sonuçları Haziran ayı sonuna kadar açıklanacak olup tercih işlemleri de geçen senelerde de öngörülen Temmuz ayının 2.haftası gibi başlayıp takip eden 10 günlük süre içerisinde gerçekleştirilecektir.</a:t>
            </a:r>
          </a:p>
          <a:p>
            <a:endParaRPr lang="tr-TR" dirty="0" smtClean="0"/>
          </a:p>
        </p:txBody>
      </p:sp>
      <p:sp>
        <p:nvSpPr>
          <p:cNvPr id="6" name="Resim Yer Tutucusu 5"/>
          <p:cNvSpPr>
            <a:spLocks noGrp="1"/>
          </p:cNvSpPr>
          <p:nvPr>
            <p:ph type="pic" idx="12"/>
          </p:nvPr>
        </p:nvSpPr>
        <p:spPr/>
      </p:sp>
      <p:pic>
        <p:nvPicPr>
          <p:cNvPr id="7" name="Resi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3985" y="3121572"/>
            <a:ext cx="2801083" cy="2443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70757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/>
              <a:t>Okul Kontenjanları ve Tercihler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tr-TR" sz="3100" dirty="0">
                <a:solidFill>
                  <a:srgbClr val="002060"/>
                </a:solidFill>
              </a:rPr>
              <a:t>Türkiye genelinde farklı türlerde olmak üzere toplamda 11 bin 57 lisenin bulunmaktadır. Fen liselerinin sayısı toplamda 302 </a:t>
            </a:r>
            <a:r>
              <a:rPr lang="tr-TR" sz="3100" dirty="0" err="1">
                <a:solidFill>
                  <a:srgbClr val="002060"/>
                </a:solidFill>
              </a:rPr>
              <a:t>dir</a:t>
            </a:r>
            <a:r>
              <a:rPr lang="tr-TR" sz="3100" dirty="0">
                <a:solidFill>
                  <a:srgbClr val="002060"/>
                </a:solidFill>
              </a:rPr>
              <a:t>.  "8´inci sınıfta 1 milyon 200 bine yakın öğrencimiz var ve bu öğrenciler den isteyenler bu sınava gireceklerdir. </a:t>
            </a:r>
            <a:endParaRPr lang="tr-TR" sz="3100" dirty="0" smtClean="0">
              <a:solidFill>
                <a:srgbClr val="002060"/>
              </a:solidFill>
            </a:endParaRPr>
          </a:p>
          <a:p>
            <a:pPr marL="0" indent="0" algn="ctr">
              <a:buNone/>
            </a:pPr>
            <a:endParaRPr lang="tr-TR" sz="3100" b="1" dirty="0" smtClean="0"/>
          </a:p>
          <a:p>
            <a:pPr marL="0" indent="0" algn="ctr">
              <a:buNone/>
            </a:pPr>
            <a:r>
              <a:rPr lang="tr-TR" sz="3100" b="1" dirty="0" smtClean="0">
                <a:solidFill>
                  <a:srgbClr val="FF0000"/>
                </a:solidFill>
              </a:rPr>
              <a:t>Yani </a:t>
            </a:r>
            <a:r>
              <a:rPr lang="tr-TR" sz="3100" b="1" dirty="0">
                <a:solidFill>
                  <a:srgbClr val="FF0000"/>
                </a:solidFill>
              </a:rPr>
              <a:t>bu sistem sınava girme zorunluluğunu ortadan kaldırmıştır</a:t>
            </a:r>
            <a:r>
              <a:rPr lang="tr-TR" sz="3100" b="1" dirty="0"/>
              <a:t>.</a:t>
            </a:r>
          </a:p>
          <a:p>
            <a:pPr marL="0" indent="0">
              <a:buNone/>
            </a:pPr>
            <a:endParaRPr lang="tr-TR" sz="3100" dirty="0" smtClean="0"/>
          </a:p>
          <a:p>
            <a:r>
              <a:rPr lang="tr-TR" sz="3100" dirty="0"/>
              <a:t>Sınava giren öğrenciler 5 tercihte bulunacaklar. </a:t>
            </a:r>
          </a:p>
          <a:p>
            <a:r>
              <a:rPr lang="tr-TR" sz="3100" dirty="0" smtClean="0">
                <a:solidFill>
                  <a:srgbClr val="0070C0"/>
                </a:solidFill>
              </a:rPr>
              <a:t>Başvuruda </a:t>
            </a:r>
            <a:r>
              <a:rPr lang="tr-TR" sz="3100" dirty="0">
                <a:solidFill>
                  <a:srgbClr val="0070C0"/>
                </a:solidFill>
              </a:rPr>
              <a:t>öğrencinin karşısına 5 okul çıkacak, tercih yapacak. Hiçbir öğrenci istemediği başka bir okul türüne yerleştirilmeyecek. Öğrencinin ve velinin tercihi esas olacak.</a:t>
            </a:r>
          </a:p>
          <a:p>
            <a:endParaRPr lang="tr-TR" dirty="0"/>
          </a:p>
          <a:p>
            <a:pPr marL="0" indent="0" algn="ctr">
              <a:buNone/>
            </a:pPr>
            <a:endParaRPr lang="tr-TR" b="1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idx="12"/>
          </p:nvPr>
        </p:nvSpPr>
        <p:spPr/>
      </p:sp>
      <p:pic>
        <p:nvPicPr>
          <p:cNvPr id="6" name="Resi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3985" y="3121572"/>
            <a:ext cx="2801083" cy="24436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lnSpc>
                <a:spcPct val="150000"/>
              </a:lnSpc>
            </a:pPr>
            <a:r>
              <a:rPr lang="tr-TR" dirty="0" smtClean="0"/>
              <a:t>Örnek Sorular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972834" y="696037"/>
            <a:ext cx="7219167" cy="5445457"/>
          </a:xfrm>
        </p:spPr>
        <p:txBody>
          <a:bodyPr>
            <a:normAutofit fontScale="85000" lnSpcReduction="20000"/>
          </a:bodyPr>
          <a:lstStyle/>
          <a:p>
            <a:r>
              <a:rPr lang="tr-TR" dirty="0">
                <a:solidFill>
                  <a:srgbClr val="FF0000"/>
                </a:solidFill>
              </a:rPr>
              <a:t>Örnek </a:t>
            </a:r>
            <a:r>
              <a:rPr lang="tr-TR" dirty="0" smtClean="0">
                <a:solidFill>
                  <a:srgbClr val="FF0000"/>
                </a:solidFill>
              </a:rPr>
              <a:t>sorular ilerleyen günlerde yayınlanacaktır.</a:t>
            </a:r>
            <a:r>
              <a:rPr lang="tr-TR" dirty="0" smtClean="0"/>
              <a:t> </a:t>
            </a:r>
            <a:r>
              <a:rPr lang="tr-TR" dirty="0" smtClean="0">
                <a:solidFill>
                  <a:srgbClr val="0070C0"/>
                </a:solidFill>
              </a:rPr>
              <a:t>8´inci </a:t>
            </a:r>
            <a:r>
              <a:rPr lang="tr-TR" dirty="0">
                <a:solidFill>
                  <a:srgbClr val="0070C0"/>
                </a:solidFill>
              </a:rPr>
              <a:t>sınıftaki ders </a:t>
            </a:r>
            <a:r>
              <a:rPr lang="tr-TR" dirty="0" smtClean="0">
                <a:solidFill>
                  <a:srgbClr val="0070C0"/>
                </a:solidFill>
              </a:rPr>
              <a:t>kitapları, müfredatı </a:t>
            </a:r>
            <a:r>
              <a:rPr lang="tr-TR" dirty="0">
                <a:solidFill>
                  <a:srgbClr val="0070C0"/>
                </a:solidFill>
              </a:rPr>
              <a:t>ve </a:t>
            </a:r>
            <a:r>
              <a:rPr lang="tr-TR" dirty="0" smtClean="0">
                <a:solidFill>
                  <a:srgbClr val="0070C0"/>
                </a:solidFill>
              </a:rPr>
              <a:t>kazanımları </a:t>
            </a:r>
            <a:r>
              <a:rPr lang="tr-TR" dirty="0">
                <a:solidFill>
                  <a:srgbClr val="0070C0"/>
                </a:solidFill>
              </a:rPr>
              <a:t>çerçevesinde</a:t>
            </a:r>
            <a:r>
              <a:rPr lang="tr-TR" dirty="0" smtClean="0">
                <a:solidFill>
                  <a:srgbClr val="0070C0"/>
                </a:solidFill>
              </a:rPr>
              <a:t>, olacak ve bu sorular </a:t>
            </a:r>
            <a:r>
              <a:rPr lang="tr-TR" dirty="0">
                <a:solidFill>
                  <a:srgbClr val="0070C0"/>
                </a:solidFill>
              </a:rPr>
              <a:t>öğrencilerimize </a:t>
            </a:r>
            <a:r>
              <a:rPr lang="tr-TR" dirty="0" smtClean="0">
                <a:solidFill>
                  <a:srgbClr val="0070C0"/>
                </a:solidFill>
              </a:rPr>
              <a:t>yöneltilecektir. </a:t>
            </a:r>
          </a:p>
          <a:p>
            <a:pPr marL="0" indent="0">
              <a:buNone/>
            </a:pPr>
            <a:endParaRPr lang="tr-TR" dirty="0"/>
          </a:p>
          <a:p>
            <a:pPr marL="0" indent="0">
              <a:lnSpc>
                <a:spcPct val="150000"/>
              </a:lnSpc>
              <a:buNone/>
            </a:pPr>
            <a:r>
              <a:rPr lang="tr-TR" sz="2000" b="1" dirty="0" smtClean="0"/>
              <a:t>Öte </a:t>
            </a:r>
            <a:r>
              <a:rPr lang="tr-TR" sz="2000" b="1" dirty="0"/>
              <a:t>yandan, Bakanlık yetkililerinden alınan bilgiye göre, </a:t>
            </a:r>
            <a:r>
              <a:rPr lang="tr-TR" sz="2000" b="1" dirty="0" smtClean="0"/>
              <a:t>Haziranda ayında </a:t>
            </a:r>
            <a:r>
              <a:rPr lang="tr-TR" sz="2000" b="1" dirty="0"/>
              <a:t>yapılacak sınav, Türkçe, Matematik, Din Kültürü ve Ahlak Bilgisi, T.C. İnkılap Tarihi ve Atatürkçülük, Fen Bilgisi ve Yabancı Dil sorularından oluşacak</a:t>
            </a:r>
            <a:r>
              <a:rPr lang="tr-TR" sz="2000" b="1" dirty="0" smtClean="0"/>
              <a:t>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tr-TR" sz="2000" b="1" dirty="0" smtClean="0"/>
              <a:t>Örnek </a:t>
            </a:r>
            <a:r>
              <a:rPr lang="tr-TR" sz="2000" b="1" dirty="0"/>
              <a:t>sorular:     </a:t>
            </a:r>
            <a:r>
              <a:rPr lang="tr-TR" sz="2000" b="1" dirty="0">
                <a:hlinkClick r:id="rId2"/>
              </a:rPr>
              <a:t>http://</a:t>
            </a:r>
            <a:r>
              <a:rPr lang="tr-TR" sz="2000" b="1" dirty="0" smtClean="0">
                <a:hlinkClick r:id="rId2"/>
              </a:rPr>
              <a:t>www.meb.gov.tr/index.php</a:t>
            </a:r>
            <a:r>
              <a:rPr lang="tr-TR" sz="2000" b="1" dirty="0" smtClean="0"/>
              <a:t> 						    </a:t>
            </a:r>
            <a:r>
              <a:rPr lang="tr-TR" sz="2000" b="1" u="sng" dirty="0" smtClean="0">
                <a:solidFill>
                  <a:schemeClr val="accent5">
                    <a:lumMod val="75000"/>
                  </a:schemeClr>
                </a:solidFill>
                <a:hlinkClick r:id="rId3"/>
              </a:rPr>
              <a:t>http</a:t>
            </a:r>
            <a:r>
              <a:rPr lang="tr-TR" sz="2000" b="1" u="sng" dirty="0">
                <a:solidFill>
                  <a:schemeClr val="accent5">
                    <a:lumMod val="75000"/>
                  </a:schemeClr>
                </a:solidFill>
                <a:hlinkClick r:id="rId3"/>
              </a:rPr>
              <a:t>://odsgm.meb.gov.tr/kurslar</a:t>
            </a:r>
            <a:r>
              <a:rPr lang="tr-TR" sz="2000" b="1" u="sng" dirty="0" smtClean="0">
                <a:solidFill>
                  <a:schemeClr val="accent5">
                    <a:lumMod val="75000"/>
                  </a:schemeClr>
                </a:solidFill>
                <a:hlinkClick r:id="rId3"/>
              </a:rPr>
              <a:t>/</a:t>
            </a:r>
            <a:r>
              <a:rPr lang="tr-TR" sz="2000" b="1" u="sng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tr-TR" sz="2000" b="1" dirty="0" smtClean="0">
                <a:solidFill>
                  <a:schemeClr val="accent1">
                    <a:lumMod val="75000"/>
                  </a:schemeClr>
                </a:solidFill>
              </a:rPr>
              <a:t>adreslerinden yayınlanacaktır.</a:t>
            </a:r>
            <a:endParaRPr lang="tr-TR" sz="2000" b="1" u="sng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Resim Yer Tutucusu 3"/>
          <p:cNvSpPr>
            <a:spLocks noGrp="1"/>
          </p:cNvSpPr>
          <p:nvPr>
            <p:ph type="pic" idx="12"/>
          </p:nvPr>
        </p:nvSpPr>
        <p:spPr/>
      </p:sp>
      <p:pic>
        <p:nvPicPr>
          <p:cNvPr id="5" name="Resi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4955" y="3121572"/>
            <a:ext cx="2802192" cy="2443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36426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70560" y="3594538"/>
            <a:ext cx="10911840" cy="2440502"/>
          </a:xfrm>
        </p:spPr>
        <p:txBody>
          <a:bodyPr>
            <a:normAutofit/>
          </a:bodyPr>
          <a:lstStyle/>
          <a:p>
            <a:pPr algn="ctr"/>
            <a:r>
              <a:rPr lang="tr-TR" dirty="0" smtClean="0">
                <a:solidFill>
                  <a:srgbClr val="FF0000"/>
                </a:solidFill>
              </a:rPr>
              <a:t>Osman Kavuncu Ortaokulu Rehberlik Servisi .Kayseri 2017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pPr algn="ctr"/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Dinlediğiniz ve Katılımınız için Teşekkürler</a:t>
            </a:r>
            <a:endParaRPr lang="tr-T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Neden </a:t>
            </a:r>
            <a:r>
              <a:rPr lang="tr-TR" dirty="0"/>
              <a:t>Eğitim Bölgesi ve Sınavsız Yerleştirme Sistemi</a:t>
            </a:r>
            <a:r>
              <a:rPr lang="tr-TR" dirty="0" smtClean="0"/>
              <a:t>?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20183" y="331076"/>
            <a:ext cx="11409362" cy="594732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tr-TR" dirty="0" smtClean="0"/>
          </a:p>
          <a:p>
            <a:pPr marL="0" indent="0" algn="ctr">
              <a:buNone/>
            </a:pPr>
            <a:r>
              <a:rPr lang="tr-TR" sz="4400" b="1" dirty="0" smtClean="0">
                <a:solidFill>
                  <a:srgbClr val="FF0000"/>
                </a:solidFill>
              </a:rPr>
              <a:t>MEB Açıklaması : Esas gayemiz sınavsız liselere geçişi sağlayabilmektir</a:t>
            </a:r>
            <a:endParaRPr lang="tr-TR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46880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77673" y="614855"/>
            <a:ext cx="11218459" cy="4761186"/>
          </a:xfrm>
        </p:spPr>
        <p:txBody>
          <a:bodyPr>
            <a:normAutofit/>
          </a:bodyPr>
          <a:lstStyle/>
          <a:p>
            <a:endParaRPr lang="tr-TR" sz="2000" dirty="0" smtClean="0"/>
          </a:p>
          <a:p>
            <a:endParaRPr lang="tr-TR" sz="2000" dirty="0"/>
          </a:p>
          <a:p>
            <a:pPr>
              <a:lnSpc>
                <a:spcPct val="150000"/>
              </a:lnSpc>
            </a:pPr>
            <a:r>
              <a:rPr lang="tr-TR" sz="2000" dirty="0" smtClean="0"/>
              <a:t>Tüm </a:t>
            </a:r>
            <a:r>
              <a:rPr lang="tr-TR" sz="2000" dirty="0"/>
              <a:t>liseleri fen lisesi, sosyal bilimler ve proje okullar ayarına </a:t>
            </a:r>
            <a:r>
              <a:rPr lang="tr-TR" sz="2000" dirty="0" smtClean="0"/>
              <a:t>çıkarmak. Bu sayede </a:t>
            </a:r>
            <a:r>
              <a:rPr lang="tr-TR" sz="2000" dirty="0"/>
              <a:t>"Akademik seviyesi farklı öğrencileri aynı sınıfta tutarak genel başarıyı </a:t>
            </a:r>
            <a:r>
              <a:rPr lang="tr-TR" sz="2000" dirty="0" smtClean="0"/>
              <a:t>artırmak </a:t>
            </a:r>
            <a:r>
              <a:rPr lang="tr-TR" sz="2000" dirty="0"/>
              <a:t>"</a:t>
            </a:r>
            <a:r>
              <a:rPr lang="tr-TR" sz="2000" dirty="0" smtClean="0"/>
              <a:t> ve "Geleceğe yönelik stressiz en uygun sistemi ortaya çıkarmak</a:t>
            </a:r>
            <a:r>
              <a:rPr lang="tr-TR" sz="2000" dirty="0"/>
              <a:t> "</a:t>
            </a:r>
          </a:p>
          <a:p>
            <a:pPr marL="0" indent="0" algn="ctr">
              <a:buNone/>
            </a:pPr>
            <a:endParaRPr lang="tr-TR" b="1" dirty="0" smtClean="0"/>
          </a:p>
          <a:p>
            <a:pPr marL="0" indent="0" algn="ctr">
              <a:buNone/>
            </a:pPr>
            <a:endParaRPr lang="tr-TR" b="1" dirty="0"/>
          </a:p>
          <a:p>
            <a:pPr marL="0" indent="0" algn="ctr">
              <a:buNone/>
            </a:pPr>
            <a:r>
              <a:rPr lang="tr-TR" b="1" dirty="0" smtClean="0">
                <a:solidFill>
                  <a:srgbClr val="0070C0"/>
                </a:solidFill>
              </a:rPr>
              <a:t>Yeni </a:t>
            </a:r>
            <a:r>
              <a:rPr lang="tr-TR" b="1" dirty="0">
                <a:solidFill>
                  <a:srgbClr val="0070C0"/>
                </a:solidFill>
              </a:rPr>
              <a:t>sistemin adı </a:t>
            </a:r>
            <a:r>
              <a:rPr lang="tr-TR" b="1" dirty="0" smtClean="0">
                <a:solidFill>
                  <a:srgbClr val="0070C0"/>
                </a:solidFill>
              </a:rPr>
              <a:t>‘</a:t>
            </a:r>
            <a:r>
              <a:rPr lang="tr-TR" b="1" dirty="0" smtClean="0">
                <a:solidFill>
                  <a:srgbClr val="FF0000"/>
                </a:solidFill>
              </a:rPr>
              <a:t>Veli </a:t>
            </a:r>
            <a:r>
              <a:rPr lang="tr-TR" b="1" dirty="0">
                <a:solidFill>
                  <a:srgbClr val="FF0000"/>
                </a:solidFill>
              </a:rPr>
              <a:t>T</a:t>
            </a:r>
            <a:r>
              <a:rPr lang="tr-TR" b="1" dirty="0" smtClean="0">
                <a:solidFill>
                  <a:srgbClr val="FF0000"/>
                </a:solidFill>
              </a:rPr>
              <a:t>ercihli </a:t>
            </a:r>
            <a:r>
              <a:rPr lang="tr-TR" b="1" dirty="0">
                <a:solidFill>
                  <a:srgbClr val="FF0000"/>
                </a:solidFill>
              </a:rPr>
              <a:t>S</a:t>
            </a:r>
            <a:r>
              <a:rPr lang="tr-TR" b="1" dirty="0" smtClean="0">
                <a:solidFill>
                  <a:srgbClr val="FF0000"/>
                </a:solidFill>
              </a:rPr>
              <a:t>erbest </a:t>
            </a:r>
            <a:r>
              <a:rPr lang="tr-TR" b="1" dirty="0">
                <a:solidFill>
                  <a:srgbClr val="FF0000"/>
                </a:solidFill>
              </a:rPr>
              <a:t>K</a:t>
            </a:r>
            <a:r>
              <a:rPr lang="tr-TR" b="1" dirty="0" smtClean="0">
                <a:solidFill>
                  <a:srgbClr val="FF0000"/>
                </a:solidFill>
              </a:rPr>
              <a:t>ayıt Sistemi</a:t>
            </a:r>
            <a:r>
              <a:rPr lang="tr-TR" b="1" dirty="0" smtClean="0">
                <a:solidFill>
                  <a:srgbClr val="0070C0"/>
                </a:solidFill>
              </a:rPr>
              <a:t>’ “</a:t>
            </a:r>
            <a:r>
              <a:rPr lang="tr-TR" b="1" dirty="0" smtClean="0">
                <a:solidFill>
                  <a:srgbClr val="00B050"/>
                </a:solidFill>
              </a:rPr>
              <a:t>VTSKS </a:t>
            </a:r>
            <a:r>
              <a:rPr lang="tr-TR" b="1" dirty="0" smtClean="0">
                <a:solidFill>
                  <a:srgbClr val="0070C0"/>
                </a:solidFill>
              </a:rPr>
              <a:t>“ </a:t>
            </a:r>
            <a:r>
              <a:rPr lang="tr-TR" b="1" dirty="0" err="1" smtClean="0">
                <a:solidFill>
                  <a:srgbClr val="0070C0"/>
                </a:solidFill>
              </a:rPr>
              <a:t>dir</a:t>
            </a:r>
            <a:r>
              <a:rPr lang="tr-TR" b="1" dirty="0" smtClean="0">
                <a:solidFill>
                  <a:srgbClr val="0070C0"/>
                </a:solidFill>
              </a:rPr>
              <a:t>.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1357028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3152" y="466546"/>
            <a:ext cx="11523944" cy="1116595"/>
          </a:xfrm>
        </p:spPr>
        <p:txBody>
          <a:bodyPr>
            <a:normAutofit fontScale="90000"/>
          </a:bodyPr>
          <a:lstStyle/>
          <a:p>
            <a:pPr algn="ctr"/>
            <a:r>
              <a:rPr lang="tr-TR" dirty="0">
                <a:solidFill>
                  <a:srgbClr val="FF0000"/>
                </a:solidFill>
              </a:rPr>
              <a:t>Sınav </a:t>
            </a:r>
            <a:r>
              <a:rPr lang="tr-TR" dirty="0" smtClean="0">
                <a:solidFill>
                  <a:srgbClr val="FF0000"/>
                </a:solidFill>
              </a:rPr>
              <a:t>Soruları 8.sınıf Müfredatından mı</a:t>
            </a:r>
            <a:br>
              <a:rPr lang="tr-TR" dirty="0" smtClean="0">
                <a:solidFill>
                  <a:srgbClr val="FF0000"/>
                </a:solidFill>
              </a:rPr>
            </a:br>
            <a:r>
              <a:rPr lang="tr-TR" dirty="0" smtClean="0">
                <a:solidFill>
                  <a:srgbClr val="FF0000"/>
                </a:solidFill>
              </a:rPr>
              <a:t> Sorulacak </a:t>
            </a:r>
            <a:r>
              <a:rPr lang="tr-TR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7673" y="2002222"/>
            <a:ext cx="11218459" cy="403597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endParaRPr lang="tr-TR" sz="2000" dirty="0" smtClean="0"/>
          </a:p>
          <a:p>
            <a:r>
              <a:rPr lang="tr-T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8. Sınıf müfredat ve kazanımlarından olacak . </a:t>
            </a:r>
            <a:r>
              <a:rPr lang="tr-T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Ders </a:t>
            </a:r>
            <a:r>
              <a:rPr lang="tr-T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kitaplarımız, müfredatımız ve kazanımlarımız </a:t>
            </a:r>
            <a:r>
              <a:rPr lang="tr-T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çerçevesinde öğrencilerimize gösterilen ve işlenen bütün konulardan sorumlu olacaklardır.</a:t>
            </a:r>
            <a:endParaRPr lang="tr-T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tr-T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endParaRPr lang="tr-TR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buNone/>
            </a:pPr>
            <a:endParaRPr lang="tr-TR" sz="2000" dirty="0" smtClean="0"/>
          </a:p>
          <a:p>
            <a:pPr marL="0" indent="0" algn="just">
              <a:buNone/>
            </a:pPr>
            <a:endParaRPr lang="tr-TR" sz="2000" dirty="0"/>
          </a:p>
        </p:txBody>
      </p:sp>
    </p:spTree>
    <p:extLst>
      <p:ext uri="{BB962C8B-B14F-4D97-AF65-F5344CB8AC3E}">
        <p14:creationId xmlns:p14="http://schemas.microsoft.com/office/powerpoint/2010/main" xmlns="" val="3146880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9900CC"/>
                </a:solidFill>
              </a:rPr>
              <a:t>Sınav Ne Zaman Uygulanacak ?</a:t>
            </a:r>
            <a:endParaRPr lang="tr-TR" dirty="0">
              <a:solidFill>
                <a:srgbClr val="9900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tr-TR" sz="3000" b="1" dirty="0">
                <a:solidFill>
                  <a:srgbClr val="FF0000"/>
                </a:solidFill>
              </a:rPr>
              <a:t>Sınav Haziran ayının ilk hafta sonu yapılacak</a:t>
            </a:r>
            <a:r>
              <a:rPr lang="tr-TR" sz="3000" b="1" dirty="0" smtClean="0">
                <a:solidFill>
                  <a:srgbClr val="FF0000"/>
                </a:solidFill>
              </a:rPr>
              <a:t>.</a:t>
            </a:r>
          </a:p>
          <a:p>
            <a:pPr marL="0" indent="0">
              <a:buNone/>
            </a:pPr>
            <a:r>
              <a:rPr lang="tr-TR" sz="3000" dirty="0"/>
              <a:t>	</a:t>
            </a:r>
            <a:endParaRPr lang="tr-TR" sz="3000" dirty="0" smtClean="0"/>
          </a:p>
          <a:p>
            <a:pPr marL="0" indent="0" algn="just">
              <a:buNone/>
            </a:pPr>
            <a:r>
              <a:rPr lang="tr-TR" sz="2000" dirty="0"/>
              <a:t>	</a:t>
            </a:r>
            <a:r>
              <a:rPr lang="tr-TR" sz="3200" b="1" dirty="0" smtClean="0"/>
              <a:t>Okullar kapanmadan 1 hafta önce yani Haziran ayının ilk haftası sınav gerçekleştirilecek olup , Bu sayede öğrencilerin bütün sene boyunca okullarına devamları sağlanmış </a:t>
            </a:r>
            <a:r>
              <a:rPr lang="tr-TR" sz="3200" b="1" dirty="0"/>
              <a:t>olacaktır. </a:t>
            </a:r>
            <a:r>
              <a:rPr lang="tr-TR" sz="3200" b="1" dirty="0" smtClean="0"/>
              <a:t>Eski sınav </a:t>
            </a:r>
            <a:r>
              <a:rPr lang="tr-TR" sz="3200" b="1" dirty="0"/>
              <a:t>tarihlerinde diğer öğrenciler derse gelmiyor eğitimde aksama </a:t>
            </a:r>
            <a:r>
              <a:rPr lang="tr-TR" sz="3200" b="1" dirty="0" smtClean="0"/>
              <a:t>oluyordu bu nedenle bu tarihte uygulanması kararlaştırılmıştır.</a:t>
            </a:r>
            <a:endParaRPr lang="tr-TR" sz="3200" b="1" dirty="0"/>
          </a:p>
        </p:txBody>
      </p:sp>
    </p:spTree>
    <p:extLst>
      <p:ext uri="{BB962C8B-B14F-4D97-AF65-F5344CB8AC3E}">
        <p14:creationId xmlns:p14="http://schemas.microsoft.com/office/powerpoint/2010/main" xmlns="" val="3146880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4829" y="520262"/>
            <a:ext cx="8774026" cy="2853559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/>
            </a:r>
            <a:br>
              <a:rPr lang="tr-TR" dirty="0" smtClean="0"/>
            </a:br>
            <a:r>
              <a:rPr lang="tr-TR" dirty="0"/>
              <a:t/>
            </a:r>
            <a:br>
              <a:rPr lang="tr-TR" dirty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/>
              <a:t/>
            </a:r>
            <a:br>
              <a:rPr lang="tr-TR" dirty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/>
              <a:t/>
            </a:r>
            <a:br>
              <a:rPr lang="tr-TR" dirty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/>
              <a:t/>
            </a:r>
            <a:br>
              <a:rPr lang="tr-TR" dirty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/>
              <a:t/>
            </a:r>
            <a:br>
              <a:rPr lang="tr-TR" dirty="0"/>
            </a:br>
            <a:r>
              <a:rPr lang="tr-T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Ortaokul ile Lise  </a:t>
            </a:r>
            <a:r>
              <a:rPr lang="tr-T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arasındaki bir </a:t>
            </a:r>
            <a:r>
              <a:rPr lang="tr-T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bağın kurulacak olması</a:t>
            </a:r>
            <a:r>
              <a:rPr lang="tr-TR" b="0" dirty="0"/>
              <a:t/>
            </a:r>
            <a:br>
              <a:rPr lang="tr-TR" b="0" dirty="0"/>
            </a:br>
            <a:endParaRPr lang="tr-T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4459" y="3294993"/>
            <a:ext cx="10911840" cy="2750115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tr-TR" sz="2400" b="1" dirty="0" smtClean="0">
                <a:solidFill>
                  <a:schemeClr val="tx1"/>
                </a:solidFill>
              </a:rPr>
              <a:t>Tercihe </a:t>
            </a:r>
            <a:r>
              <a:rPr lang="tr-TR" sz="2400" b="1" dirty="0">
                <a:solidFill>
                  <a:schemeClr val="tx1"/>
                </a:solidFill>
              </a:rPr>
              <a:t>bağlı ve adrese en yakın okula yerleştirme olacağı için bu yaştaki öğrencilerin üzerinden sınav baskısı kalkmış </a:t>
            </a:r>
            <a:r>
              <a:rPr lang="tr-TR" sz="2400" b="1" dirty="0" smtClean="0">
                <a:solidFill>
                  <a:schemeClr val="tx1"/>
                </a:solidFill>
              </a:rPr>
              <a:t>olacak ve öğrenciler evlerine yakın bir okulda okuyacaklarını bilerek hazırlıklarını sürdürecekler.</a:t>
            </a:r>
            <a:r>
              <a:rPr lang="tr-TR" sz="2400" b="1" dirty="0">
                <a:solidFill>
                  <a:schemeClr val="tx1"/>
                </a:solidFill>
              </a:rPr>
              <a:t> </a:t>
            </a:r>
            <a:endParaRPr lang="tr-TR" sz="2400" b="1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tr-TR" sz="2400" b="1" dirty="0" smtClean="0">
                <a:solidFill>
                  <a:schemeClr val="tx1"/>
                </a:solidFill>
              </a:rPr>
              <a:t>Buda ortaokul </a:t>
            </a:r>
            <a:r>
              <a:rPr lang="tr-TR" sz="2400" b="1" dirty="0">
                <a:solidFill>
                  <a:schemeClr val="tx1"/>
                </a:solidFill>
              </a:rPr>
              <a:t>ile </a:t>
            </a:r>
            <a:r>
              <a:rPr lang="tr-TR" sz="2400" b="1" dirty="0" smtClean="0">
                <a:solidFill>
                  <a:schemeClr val="tx1"/>
                </a:solidFill>
              </a:rPr>
              <a:t>lise </a:t>
            </a:r>
            <a:r>
              <a:rPr lang="tr-TR" sz="2400" b="1" dirty="0">
                <a:solidFill>
                  <a:schemeClr val="tx1"/>
                </a:solidFill>
              </a:rPr>
              <a:t>arasındaki bir bağın </a:t>
            </a:r>
            <a:r>
              <a:rPr lang="tr-TR" sz="2400" b="1" dirty="0" smtClean="0">
                <a:solidFill>
                  <a:schemeClr val="tx1"/>
                </a:solidFill>
              </a:rPr>
              <a:t>kurulmasını sağlayacaktır.</a:t>
            </a:r>
            <a:r>
              <a:rPr lang="tr-TR" sz="2400" b="1" dirty="0">
                <a:solidFill>
                  <a:schemeClr val="tx1"/>
                </a:solidFill>
              </a:rPr>
              <a:t/>
            </a:r>
            <a:br>
              <a:rPr lang="tr-TR" sz="2400" b="1" dirty="0">
                <a:solidFill>
                  <a:schemeClr val="tx1"/>
                </a:solidFill>
              </a:rPr>
            </a:br>
            <a:endParaRPr lang="tr-TR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48260" y="584593"/>
            <a:ext cx="11232107" cy="1754326"/>
          </a:xfrm>
        </p:spPr>
        <p:txBody>
          <a:bodyPr>
            <a:spAutoFit/>
          </a:bodyPr>
          <a:lstStyle/>
          <a:p>
            <a:r>
              <a:rPr lang="tr-TR" dirty="0" smtClean="0">
                <a:solidFill>
                  <a:srgbClr val="FF0000"/>
                </a:solidFill>
              </a:rPr>
              <a:t>Yeni sistemin temel felsefesi </a:t>
            </a:r>
            <a:br>
              <a:rPr lang="tr-TR" dirty="0" smtClean="0">
                <a:solidFill>
                  <a:srgbClr val="FF0000"/>
                </a:solidFill>
              </a:rPr>
            </a:br>
            <a:r>
              <a:rPr lang="tr-TR" dirty="0" smtClean="0">
                <a:solidFill>
                  <a:srgbClr val="FF0000"/>
                </a:solidFill>
              </a:rPr>
              <a:t>‘Sınava girmek isteğe bağlı’</a:t>
            </a:r>
            <a:br>
              <a:rPr lang="tr-TR" dirty="0" smtClean="0">
                <a:solidFill>
                  <a:srgbClr val="FF0000"/>
                </a:solidFill>
              </a:rPr>
            </a:b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70560" y="2065283"/>
            <a:ext cx="10911840" cy="4114799"/>
          </a:xfrm>
        </p:spPr>
        <p:txBody>
          <a:bodyPr>
            <a:normAutofit/>
          </a:bodyPr>
          <a:lstStyle/>
          <a:p>
            <a:endParaRPr lang="tr-TR" sz="2000" dirty="0" smtClean="0"/>
          </a:p>
          <a:p>
            <a:r>
              <a:rPr lang="tr-T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Velilerimiz </a:t>
            </a:r>
            <a:r>
              <a:rPr lang="tr-T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çocuklarını bu sınava ister </a:t>
            </a:r>
            <a:r>
              <a:rPr lang="tr-T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yönlendirecek </a:t>
            </a:r>
            <a:r>
              <a:rPr lang="tr-T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isterse de </a:t>
            </a:r>
            <a:r>
              <a:rPr lang="tr-T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yönlendirmeyecek. Yeni sistemde bir </a:t>
            </a:r>
            <a:r>
              <a:rPr lang="tr-T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liseye yerleşmek için bu sınava girmek zorunlu </a:t>
            </a:r>
            <a:r>
              <a:rPr lang="tr-T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olmayacak. </a:t>
            </a:r>
          </a:p>
          <a:p>
            <a:r>
              <a:rPr lang="tr-T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Mevcut TEOG‘ da </a:t>
            </a:r>
            <a:r>
              <a:rPr lang="tr-T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mutlaka sınava girmek zorundaydınız. </a:t>
            </a:r>
            <a:r>
              <a:rPr lang="tr-T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 sayede sınav </a:t>
            </a:r>
            <a:r>
              <a:rPr lang="tr-T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mecburiyeti ortadan </a:t>
            </a:r>
            <a:r>
              <a:rPr lang="tr-T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kalktı.</a:t>
            </a:r>
            <a:r>
              <a:rPr lang="tr-T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endParaRPr lang="tr-TR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tr-T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Öğrencilerin %90 ı adresine göre okul tercihinde bulunacak, kalan %10 </a:t>
            </a:r>
            <a:r>
              <a:rPr lang="tr-TR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luk</a:t>
            </a:r>
            <a:r>
              <a:rPr lang="tr-T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kısım ise sınava girerek ortaya çıkan sonuçlara göre yerleştirme işlemine başvuracak.</a:t>
            </a:r>
          </a:p>
          <a:p>
            <a:pPr marL="0" indent="0">
              <a:buNone/>
            </a:pPr>
            <a:endParaRPr lang="tr-TR" sz="2000" dirty="0"/>
          </a:p>
        </p:txBody>
      </p:sp>
    </p:spTree>
    <p:extLst>
      <p:ext uri="{BB962C8B-B14F-4D97-AF65-F5344CB8AC3E}">
        <p14:creationId xmlns:p14="http://schemas.microsoft.com/office/powerpoint/2010/main" xmlns="" val="4029863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>
                <a:solidFill>
                  <a:srgbClr val="FF0000"/>
                </a:solidFill>
              </a:rPr>
              <a:t>Sınav Kaç Soruluk Olacak ve Nasıl Hazırlanacak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000" b="1" dirty="0" smtClean="0"/>
              <a:t>Sınav </a:t>
            </a:r>
            <a:r>
              <a:rPr lang="tr-TR" sz="2000" b="1" dirty="0"/>
              <a:t>sözel ve sayısal olmak üzere iki bölüm ve tek </a:t>
            </a:r>
            <a:r>
              <a:rPr lang="tr-TR" sz="2000" b="1" dirty="0" smtClean="0"/>
              <a:t>oturumda, </a:t>
            </a:r>
            <a:r>
              <a:rPr lang="tr-TR" sz="2000" b="1" dirty="0"/>
              <a:t>60 soru, 90 dakikada yapılacak</a:t>
            </a:r>
            <a:r>
              <a:rPr lang="tr-TR" sz="2000" b="1" dirty="0" smtClean="0"/>
              <a:t>.</a:t>
            </a:r>
          </a:p>
          <a:p>
            <a:endParaRPr lang="tr-TR" sz="2000" b="1" dirty="0" smtClean="0"/>
          </a:p>
          <a:p>
            <a:r>
              <a:rPr lang="tr-TR" sz="2000" b="1" dirty="0"/>
              <a:t>Sınav yerelde yapılacak ama bütün sorular merkezden </a:t>
            </a:r>
            <a:r>
              <a:rPr lang="tr-TR" sz="2000" b="1" dirty="0" smtClean="0"/>
              <a:t>Milli Eğitim Bakanlığınca hazırlanacak</a:t>
            </a:r>
            <a:r>
              <a:rPr lang="tr-TR" sz="2000" b="1" dirty="0"/>
              <a:t>." </a:t>
            </a:r>
            <a:endParaRPr lang="tr-TR" sz="2000" b="1" dirty="0" smtClean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r>
              <a:rPr lang="tr-TR" dirty="0" smtClean="0"/>
              <a:t>	</a:t>
            </a:r>
            <a:r>
              <a:rPr lang="tr-T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</a:t>
            </a:r>
            <a:r>
              <a:rPr lang="tr-T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Sınav çoktan seçmeli </a:t>
            </a:r>
            <a:r>
              <a:rPr lang="tr-T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sorular dan (Bir </a:t>
            </a:r>
            <a:r>
              <a:rPr lang="tr-T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soru kökü ve muhtemel </a:t>
            </a:r>
            <a:r>
              <a:rPr lang="tr-TR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Sıcevaplardan</a:t>
            </a:r>
            <a:r>
              <a:rPr lang="tr-T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oluşan sınav tipi) oluşacak. Sınav temel dersleri içerecek. </a:t>
            </a:r>
            <a:r>
              <a:rPr lang="tr-T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Sınav</a:t>
            </a:r>
            <a:r>
              <a:rPr lang="tr-T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8</a:t>
            </a:r>
            <a:r>
              <a:rPr lang="tr-T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sınıf ders müfredatına ve müfredatla amaçladığımız kazanımlara, ders kitaplarımıza uygun şekilde </a:t>
            </a:r>
            <a:r>
              <a:rPr lang="tr-T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yapılacak."</a:t>
            </a:r>
            <a:r>
              <a:rPr lang="tr-T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</a:p>
          <a:p>
            <a:r>
              <a:rPr lang="tr-TR" dirty="0" smtClean="0"/>
              <a:t>Şu </a:t>
            </a:r>
            <a:r>
              <a:rPr lang="tr-TR" dirty="0"/>
              <a:t>an için ‘</a:t>
            </a:r>
            <a:r>
              <a:rPr lang="tr-TR" dirty="0">
                <a:solidFill>
                  <a:srgbClr val="0070C0"/>
                </a:solidFill>
              </a:rPr>
              <a:t>’açık uçlu sorularla</a:t>
            </a:r>
            <a:r>
              <a:rPr lang="tr-TR" dirty="0"/>
              <a:t>’’  ilgili bir açıklama yok. </a:t>
            </a:r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>
                <a:solidFill>
                  <a:srgbClr val="FF0000"/>
                </a:solidFill>
              </a:rPr>
              <a:t>Okul Kontenjanı Dolarsa Okul Başarı Puanı Esas Alınacak 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400" b="1" dirty="0" smtClean="0"/>
              <a:t>Örnek soru: </a:t>
            </a:r>
            <a:r>
              <a:rPr lang="tr-TR" sz="2400" b="1" dirty="0"/>
              <a:t>Muhitimizdeki okulda kapasite 70 kişi ama 100 başvuru var. 100 kişi nasıl elenip 70´i alınacak? Okul puanı, başarı ortalaması ya da okul içinde bir değerlendirme yapılacak mı</a:t>
            </a:r>
            <a:r>
              <a:rPr lang="tr-TR" sz="2400" b="1" dirty="0" smtClean="0"/>
              <a:t>?</a:t>
            </a:r>
          </a:p>
          <a:p>
            <a:pPr marL="0" indent="0">
              <a:buNone/>
            </a:pPr>
            <a:r>
              <a:rPr lang="tr-TR" sz="2400" b="1" dirty="0" smtClean="0"/>
              <a:t>	Diyelim </a:t>
            </a:r>
            <a:r>
              <a:rPr lang="tr-TR" sz="2400" b="1" dirty="0"/>
              <a:t>ki bir okulda, taşınmayla da </a:t>
            </a:r>
            <a:r>
              <a:rPr lang="tr-TR" sz="2400" b="1" dirty="0" smtClean="0"/>
              <a:t>beraber toplam başvuru sayısı </a:t>
            </a:r>
            <a:r>
              <a:rPr lang="tr-TR" sz="2400" b="1" dirty="0"/>
              <a:t>100 kişiyi buldu. Orada da okul başarı puanını esas </a:t>
            </a:r>
            <a:r>
              <a:rPr lang="tr-TR" sz="2400" b="1" dirty="0" smtClean="0"/>
              <a:t>alınacak. </a:t>
            </a:r>
            <a:r>
              <a:rPr lang="tr-TR" sz="2400" b="1" dirty="0"/>
              <a:t>Çünkü bunun hem okuldaki dersin önemini hem okuldaki öğretmenin değerini artıracağını </a:t>
            </a:r>
            <a:r>
              <a:rPr lang="tr-TR" sz="2400" b="1" dirty="0" smtClean="0"/>
              <a:t>düşünülmektedir. </a:t>
            </a:r>
            <a:r>
              <a:rPr lang="tr-TR" sz="2400" b="1" dirty="0"/>
              <a:t>Okul başarı puanı esas alınarak okula yerleştirme </a:t>
            </a:r>
            <a:r>
              <a:rPr lang="tr-TR" sz="2400" b="1" dirty="0" smtClean="0"/>
              <a:t>yapılacak</a:t>
            </a:r>
            <a:r>
              <a:rPr lang="tr-TR" sz="2000" dirty="0" smtClean="0"/>
              <a:t>.</a:t>
            </a:r>
            <a:endParaRPr lang="tr-TR" sz="2000" dirty="0"/>
          </a:p>
        </p:txBody>
      </p:sp>
    </p:spTree>
    <p:extLst>
      <p:ext uri="{BB962C8B-B14F-4D97-AF65-F5344CB8AC3E}">
        <p14:creationId xmlns:p14="http://schemas.microsoft.com/office/powerpoint/2010/main" xmlns="" val="2626313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örünüş">
  <a:themeElements>
    <a:clrScheme name="Görünüş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Görünüş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Görünüş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2550</TotalTime>
  <Words>501</Words>
  <Application>Microsoft Office PowerPoint</Application>
  <PresentationFormat>Özel</PresentationFormat>
  <Paragraphs>60</Paragraphs>
  <Slides>13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13</vt:i4>
      </vt:variant>
    </vt:vector>
  </HeadingPairs>
  <TitlesOfParts>
    <vt:vector size="14" baseType="lpstr">
      <vt:lpstr>Görünüş</vt:lpstr>
      <vt:lpstr>Liselere Kayıt Sistemi</vt:lpstr>
      <vt:lpstr>Neden Eğitim Bölgesi ve Sınavsız Yerleştirme Sistemi?</vt:lpstr>
      <vt:lpstr>Slayt 3</vt:lpstr>
      <vt:lpstr>Sınav Soruları 8.sınıf Müfredatından mı  Sorulacak ?</vt:lpstr>
      <vt:lpstr>Sınav Ne Zaman Uygulanacak ?</vt:lpstr>
      <vt:lpstr>           Ortaokul ile Lise  arasındaki bir bağın kurulacak olması </vt:lpstr>
      <vt:lpstr>Yeni sistemin temel felsefesi  ‘Sınava girmek isteğe bağlı’ </vt:lpstr>
      <vt:lpstr>Sınav Kaç Soruluk Olacak ve Nasıl Hazırlanacak</vt:lpstr>
      <vt:lpstr>Okul Kontenjanı Dolarsa Okul Başarı Puanı Esas Alınacak </vt:lpstr>
      <vt:lpstr>Okul Kontenjanları ve Tercihler</vt:lpstr>
      <vt:lpstr>Okul Kontenjanları ve Tercihler</vt:lpstr>
      <vt:lpstr>Örnek Sorular</vt:lpstr>
      <vt:lpstr>Osman Kavuncu Ortaokulu Rehberlik Servisi .Kayseri 2017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arzu</dc:creator>
  <cp:lastModifiedBy>Rehberlik1</cp:lastModifiedBy>
  <cp:revision>295</cp:revision>
  <dcterms:created xsi:type="dcterms:W3CDTF">2013-10-03T11:48:41Z</dcterms:created>
  <dcterms:modified xsi:type="dcterms:W3CDTF">2018-01-16T07:45:10Z</dcterms:modified>
</cp:coreProperties>
</file>